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1"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99"/>
    <a:srgbClr val="A7BAFF"/>
    <a:srgbClr val="0066FF"/>
    <a:srgbClr val="1F1C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Місце для верхнього колонтитула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Місце для дати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8DF4F5-5FF4-4EF5-A203-60F617A5754A}" type="datetimeFigureOut">
              <a:rPr lang="uk-UA" smtClean="0"/>
              <a:t>21.01.2026</a:t>
            </a:fld>
            <a:endParaRPr lang="uk-UA"/>
          </a:p>
        </p:txBody>
      </p:sp>
      <p:sp>
        <p:nvSpPr>
          <p:cNvPr id="4" name="Місце для зображення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Місце для нотаток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6" name="Місце для нижнього колонтитула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Місце для номера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66E44A-5CA5-430F-A83C-10AF0709C028}" type="slidenum">
              <a:rPr lang="uk-UA" smtClean="0"/>
              <a:t>‹№›</a:t>
            </a:fld>
            <a:endParaRPr lang="uk-UA"/>
          </a:p>
        </p:txBody>
      </p:sp>
    </p:spTree>
    <p:extLst>
      <p:ext uri="{BB962C8B-B14F-4D97-AF65-F5344CB8AC3E}">
        <p14:creationId xmlns:p14="http://schemas.microsoft.com/office/powerpoint/2010/main" val="3084756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4166E44A-5CA5-430F-A83C-10AF0709C028}" type="slidenum">
              <a:rPr lang="uk-UA" smtClean="0"/>
              <a:t>1</a:t>
            </a:fld>
            <a:endParaRPr lang="uk-UA"/>
          </a:p>
        </p:txBody>
      </p:sp>
    </p:spTree>
    <p:extLst>
      <p:ext uri="{BB962C8B-B14F-4D97-AF65-F5344CB8AC3E}">
        <p14:creationId xmlns:p14="http://schemas.microsoft.com/office/powerpoint/2010/main" val="1265270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и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uk-UA"/>
              <a:t>Клацніть, щоб редагувати стиль зразка заголовка</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uk-UA"/>
              <a:t>Клацніть, щоб редагувати стиль зразка підзаголовка</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59604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 фотографія з підписом">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uk-UA"/>
              <a:t>Клацніть, щоб редагувати стиль зразка заголовка</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uk-UA"/>
              <a:t>Клацніть піктограму, щоб додати зображення</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Клацніть, щоб відредагувати стилі зразків тексту</a:t>
            </a:r>
          </a:p>
        </p:txBody>
      </p:sp>
      <p:sp>
        <p:nvSpPr>
          <p:cNvPr id="5" name="Date Placeholder 4"/>
          <p:cNvSpPr>
            <a:spLocks noGrp="1"/>
          </p:cNvSpPr>
          <p:nvPr>
            <p:ph type="dt" sz="half" idx="10"/>
          </p:nvPr>
        </p:nvSpPr>
        <p:spPr/>
        <p:txBody>
          <a:bodyPr/>
          <a:lstStyle/>
          <a:p>
            <a:fld id="{48A87A34-81AB-432B-8DAE-1953F412C126}" type="datetimeFigureOut">
              <a:rPr lang="en-US" smtClean="0"/>
              <a:pPr/>
              <a:t>1/21/2026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34340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Назва та підпис">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uk-UA"/>
              <a:t>Клацніть, щоб редагувати стиль зразка заголовка</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Клацніть, щоб відредагувати стилі зразків тексту</a:t>
            </a:r>
          </a:p>
        </p:txBody>
      </p:sp>
      <p:sp>
        <p:nvSpPr>
          <p:cNvPr id="5" name="Date Placeholder 4"/>
          <p:cNvSpPr>
            <a:spLocks noGrp="1"/>
          </p:cNvSpPr>
          <p:nvPr>
            <p:ph type="dt" sz="half" idx="10"/>
          </p:nvPr>
        </p:nvSpPr>
        <p:spPr/>
        <p:txBody>
          <a:bodyPr/>
          <a:lstStyle/>
          <a:p>
            <a:fld id="{48A87A34-81AB-432B-8DAE-1953F412C126}" type="datetimeFigureOut">
              <a:rPr lang="en-US" smtClean="0"/>
              <a:pPr/>
              <a:t>1/21/2026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29166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з підписом">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uk-UA"/>
              <a:t>Клацніть, щоб редагувати стиль зразка заголовка</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Клацніть, щоб відредагувати стилі зразків тексту</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Клацніть, щоб відредагувати стилі зразків тексту</a:t>
            </a:r>
          </a:p>
        </p:txBody>
      </p:sp>
      <p:sp>
        <p:nvSpPr>
          <p:cNvPr id="5" name="Date Placeholder 4"/>
          <p:cNvSpPr>
            <a:spLocks noGrp="1"/>
          </p:cNvSpPr>
          <p:nvPr>
            <p:ph type="dt" sz="half" idx="10"/>
          </p:nvPr>
        </p:nvSpPr>
        <p:spPr/>
        <p:txBody>
          <a:bodyPr/>
          <a:lstStyle/>
          <a:p>
            <a:fld id="{48A87A34-81AB-432B-8DAE-1953F412C126}" type="datetimeFigureOut">
              <a:rPr lang="en-US" smtClean="0"/>
              <a:pPr/>
              <a:t>1/21/2026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54895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ка назви">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uk-UA"/>
              <a:t>Клацніть, щоб редагувати стиль зразка заголовка</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Клацніть, щоб відредагувати стилі зразків тексту</a:t>
            </a:r>
          </a:p>
        </p:txBody>
      </p:sp>
      <p:sp>
        <p:nvSpPr>
          <p:cNvPr id="5" name="Date Placeholder 4"/>
          <p:cNvSpPr>
            <a:spLocks noGrp="1"/>
          </p:cNvSpPr>
          <p:nvPr>
            <p:ph type="dt" sz="half" idx="10"/>
          </p:nvPr>
        </p:nvSpPr>
        <p:spPr/>
        <p:txBody>
          <a:bodyPr/>
          <a:lstStyle/>
          <a:p>
            <a:fld id="{48A87A34-81AB-432B-8DAE-1953F412C126}" type="datetimeFigureOut">
              <a:rPr lang="en-US" smtClean="0"/>
              <a:pPr/>
              <a:t>1/21/2026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76546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uk-UA"/>
              <a:t>Клацніть, щоб редагувати стиль зразка заголовка</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Клацніть, щоб відредагувати стилі зразків тексту</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Клацніть, щоб відредагувати стилі зразків тексту</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Клацніть, щоб відредагувати стилі зразків тексту</a:t>
            </a:r>
          </a:p>
        </p:txBody>
      </p:sp>
      <p:sp>
        <p:nvSpPr>
          <p:cNvPr id="3" name="Date Placeholder 2"/>
          <p:cNvSpPr>
            <a:spLocks noGrp="1"/>
          </p:cNvSpPr>
          <p:nvPr>
            <p:ph type="dt" sz="half" idx="10"/>
          </p:nvPr>
        </p:nvSpPr>
        <p:spPr/>
        <p:txBody>
          <a:bodyPr/>
          <a:lstStyle/>
          <a:p>
            <a:fld id="{48A87A34-81AB-432B-8DAE-1953F412C126}" type="datetimeFigureOut">
              <a:rPr lang="en-US" smtClean="0"/>
              <a:pPr/>
              <a:t>1/21/2026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71856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колонки з малюнками">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uk-UA"/>
              <a:t>Клацніть, щоб редагувати стиль зразка заголовка</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uk-UA"/>
              <a:t>Клацніть піктограму, щоб додати зображення</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Клацніть, щоб відредагувати стилі зразків тексту</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uk-UA"/>
              <a:t>Клацніть піктограму, щоб додати зображення</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Клацніть, щоб відредагувати стилі зразків тексту</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uk-UA"/>
              <a:t>Клацніть піктограму, щоб додати зображення</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Клацніть, щоб відредагувати стилі зразків тексту</a:t>
            </a:r>
          </a:p>
        </p:txBody>
      </p:sp>
      <p:sp>
        <p:nvSpPr>
          <p:cNvPr id="3" name="Date Placeholder 2"/>
          <p:cNvSpPr>
            <a:spLocks noGrp="1"/>
          </p:cNvSpPr>
          <p:nvPr>
            <p:ph type="dt" sz="half" idx="10"/>
          </p:nvPr>
        </p:nvSpPr>
        <p:spPr/>
        <p:txBody>
          <a:bodyPr/>
          <a:lstStyle/>
          <a:p>
            <a:fld id="{48A87A34-81AB-432B-8DAE-1953F412C126}" type="datetimeFigureOut">
              <a:rPr lang="en-US" smtClean="0"/>
              <a:pPr/>
              <a:t>1/21/2026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50965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і вертикальни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a:t>Клацніть, щоб редагувати стиль зразка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10439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ий заголовок і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uk-UA"/>
              <a:t>Клацніть, щоб редагувати стиль зразка заголовка</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1396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Назва та вмі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a:t>Клацніть, щоб редагувати стиль зразка заголовка</a:t>
            </a:r>
            <a:endParaRPr lang="en-US" dirty="0"/>
          </a:p>
        </p:txBody>
      </p:sp>
      <p:sp>
        <p:nvSpPr>
          <p:cNvPr id="3" name="Content Placeholder 2"/>
          <p:cNvSpPr>
            <a:spLocks noGrp="1"/>
          </p:cNvSpPr>
          <p:nvPr>
            <p:ph idx="1"/>
          </p:nvPr>
        </p:nvSpPr>
        <p:spPr/>
        <p:txBody>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1574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Назва розділу">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uk-UA"/>
              <a:t>Клацніть, щоб редагувати стиль зразка заголовка</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uk-UA"/>
              <a:t>Клацніть, щоб відредагувати стилі зразків тексту</a:t>
            </a:r>
          </a:p>
        </p:txBody>
      </p:sp>
      <p:sp>
        <p:nvSpPr>
          <p:cNvPr id="4" name="Date Placeholder 3"/>
          <p:cNvSpPr>
            <a:spLocks noGrp="1"/>
          </p:cNvSpPr>
          <p:nvPr>
            <p:ph type="dt" sz="half" idx="10"/>
          </p:nvPr>
        </p:nvSpPr>
        <p:spPr/>
        <p:txBody>
          <a:bodyPr/>
          <a:lstStyle/>
          <a:p>
            <a:fld id="{48A87A34-81AB-432B-8DAE-1953F412C126}" type="datetimeFigureOut">
              <a:rPr lang="en-US" smtClean="0"/>
              <a:t>1/21/2026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9501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єкт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a:t>Клацніть, щоб редагувати стиль зразка заголовка</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9343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Порівняння">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uk-UA"/>
              <a:t>Клацніть, щоб редагувати стиль зразка заголовка</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1/21/2026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3980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Лише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a:t>Клацніть, щоб редагувати стиль зразка заголовка</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1/21/2026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51862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и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1/21/2026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7360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Вміст і підпис">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uk-UA"/>
              <a:t>Клацніть, щоб редагувати стиль зразка заголовка</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Клацніть, щоб відредагувати стилі зразків тексту</a:t>
            </a:r>
          </a:p>
        </p:txBody>
      </p:sp>
      <p:sp>
        <p:nvSpPr>
          <p:cNvPr id="5" name="Date Placeholder 4"/>
          <p:cNvSpPr>
            <a:spLocks noGrp="1"/>
          </p:cNvSpPr>
          <p:nvPr>
            <p:ph type="dt" sz="half" idx="10"/>
          </p:nvPr>
        </p:nvSpPr>
        <p:spPr/>
        <p:txBody>
          <a:bodyPr/>
          <a:lstStyle/>
          <a:p>
            <a:fld id="{48A87A34-81AB-432B-8DAE-1953F412C126}" type="datetimeFigureOut">
              <a:rPr lang="en-US" smtClean="0"/>
              <a:t>1/21/2026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8195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і підпис">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uk-UA"/>
              <a:t>Клацніть, щоб редагувати стиль зразка заголовка</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uk-UA"/>
              <a:t>Клацніть піктограму, щоб додати зображення</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Клацніть, щоб відредагувати стилі зразків тексту</a:t>
            </a:r>
          </a:p>
        </p:txBody>
      </p:sp>
      <p:sp>
        <p:nvSpPr>
          <p:cNvPr id="5" name="Date Placeholder 4"/>
          <p:cNvSpPr>
            <a:spLocks noGrp="1"/>
          </p:cNvSpPr>
          <p:nvPr>
            <p:ph type="dt" sz="half" idx="10"/>
          </p:nvPr>
        </p:nvSpPr>
        <p:spPr/>
        <p:txBody>
          <a:bodyPr/>
          <a:lstStyle/>
          <a:p>
            <a:fld id="{48A87A34-81AB-432B-8DAE-1953F412C126}" type="datetimeFigureOut">
              <a:rPr lang="en-US" smtClean="0"/>
              <a:t>1/21/2026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8820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uk-UA"/>
              <a:t>Клацніть, щоб редагувати стиль зразка заголовка</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8A87A34-81AB-432B-8DAE-1953F412C126}" type="datetimeFigureOut">
              <a:rPr lang="en-US" smtClean="0"/>
              <a:pPr/>
              <a:t>1/21/2026</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56941017"/>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3F796A-9AAF-BEBA-B918-5ED0BB99F42B}"/>
              </a:ext>
            </a:extLst>
          </p:cNvPr>
          <p:cNvSpPr>
            <a:spLocks noGrp="1"/>
          </p:cNvSpPr>
          <p:nvPr>
            <p:ph type="ctrTitle"/>
          </p:nvPr>
        </p:nvSpPr>
        <p:spPr>
          <a:xfrm>
            <a:off x="1375983" y="2162830"/>
            <a:ext cx="9440034" cy="1828801"/>
          </a:xfrm>
          <a:effectLst>
            <a:glow rad="63500">
              <a:schemeClr val="accent6">
                <a:satMod val="175000"/>
                <a:alpha val="40000"/>
              </a:schemeClr>
            </a:glow>
            <a:outerShdw blurRad="25400" dir="17880000">
              <a:srgbClr val="000000">
                <a:alpha val="46000"/>
              </a:srgbClr>
            </a:outerShdw>
          </a:effectLst>
        </p:spPr>
        <p:txBody>
          <a:bodyPr/>
          <a:lstStyle/>
          <a:p>
            <a:r>
              <a:rPr lang="ru-RU" b="1" dirty="0">
                <a:solidFill>
                  <a:srgbClr val="666699"/>
                </a:solidFill>
              </a:rPr>
              <a:t>Як я бачу </a:t>
            </a:r>
            <a:r>
              <a:rPr lang="ru-RU" b="1" dirty="0" err="1">
                <a:solidFill>
                  <a:srgbClr val="666699"/>
                </a:solidFill>
              </a:rPr>
              <a:t>штучний</a:t>
            </a:r>
            <a:r>
              <a:rPr lang="ru-RU" b="1" dirty="0">
                <a:solidFill>
                  <a:srgbClr val="666699"/>
                </a:solidFill>
              </a:rPr>
              <a:t> </a:t>
            </a:r>
            <a:r>
              <a:rPr lang="ru-RU" b="1" dirty="0" err="1">
                <a:solidFill>
                  <a:srgbClr val="666699"/>
                </a:solidFill>
              </a:rPr>
              <a:t>інтелект</a:t>
            </a:r>
            <a:r>
              <a:rPr lang="ru-RU" b="1" dirty="0">
                <a:solidFill>
                  <a:srgbClr val="666699"/>
                </a:solidFill>
              </a:rPr>
              <a:t> у 2026 </a:t>
            </a:r>
            <a:r>
              <a:rPr lang="ru-RU" b="1" dirty="0" err="1">
                <a:solidFill>
                  <a:srgbClr val="666699"/>
                </a:solidFill>
              </a:rPr>
              <a:t>році</a:t>
            </a:r>
            <a:endParaRPr lang="uk-UA" b="1" dirty="0">
              <a:solidFill>
                <a:srgbClr val="666699"/>
              </a:solidFill>
            </a:endParaRPr>
          </a:p>
        </p:txBody>
      </p:sp>
      <p:sp>
        <p:nvSpPr>
          <p:cNvPr id="3" name="Підзаголовок 2">
            <a:extLst>
              <a:ext uri="{FF2B5EF4-FFF2-40B4-BE49-F238E27FC236}">
                <a16:creationId xmlns:a16="http://schemas.microsoft.com/office/drawing/2014/main" id="{A50DC5B1-6D8A-F78D-927B-1ACD4BF7AA78}"/>
              </a:ext>
            </a:extLst>
          </p:cNvPr>
          <p:cNvSpPr>
            <a:spLocks noGrp="1"/>
          </p:cNvSpPr>
          <p:nvPr>
            <p:ph type="subTitle" idx="1"/>
          </p:nvPr>
        </p:nvSpPr>
        <p:spPr>
          <a:xfrm>
            <a:off x="9129092" y="5908920"/>
            <a:ext cx="3062908" cy="1049867"/>
          </a:xfrm>
        </p:spPr>
        <p:txBody>
          <a:bodyPr>
            <a:normAutofit fontScale="85000" lnSpcReduction="10000"/>
          </a:bodyPr>
          <a:lstStyle/>
          <a:p>
            <a:r>
              <a:rPr lang="uk-UA" dirty="0"/>
              <a:t>Роботу виконала студентка 1 курсу групи ІПЗ-25 </a:t>
            </a:r>
          </a:p>
          <a:p>
            <a:r>
              <a:rPr lang="uk-UA" dirty="0"/>
              <a:t>Листвина Ксенія</a:t>
            </a:r>
          </a:p>
        </p:txBody>
      </p:sp>
    </p:spTree>
    <p:extLst>
      <p:ext uri="{BB962C8B-B14F-4D97-AF65-F5344CB8AC3E}">
        <p14:creationId xmlns:p14="http://schemas.microsoft.com/office/powerpoint/2010/main" val="163432967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3A0AD2-B695-A605-F09C-20ADBF83CCBA}"/>
              </a:ext>
            </a:extLst>
          </p:cNvPr>
          <p:cNvSpPr>
            <a:spLocks noGrp="1"/>
          </p:cNvSpPr>
          <p:nvPr>
            <p:ph type="title"/>
          </p:nvPr>
        </p:nvSpPr>
        <p:spPr/>
        <p:txBody>
          <a:bodyPr/>
          <a:lstStyle/>
          <a:p>
            <a:r>
              <a:rPr lang="uk-UA" b="1" dirty="0">
                <a:solidFill>
                  <a:srgbClr val="666699"/>
                </a:solidFill>
              </a:rPr>
              <a:t>Вступ</a:t>
            </a:r>
          </a:p>
        </p:txBody>
      </p:sp>
      <p:sp>
        <p:nvSpPr>
          <p:cNvPr id="3" name="Місце для вмісту 2">
            <a:extLst>
              <a:ext uri="{FF2B5EF4-FFF2-40B4-BE49-F238E27FC236}">
                <a16:creationId xmlns:a16="http://schemas.microsoft.com/office/drawing/2014/main" id="{CFEE8D45-4487-2ECC-76C4-605451E3D83E}"/>
              </a:ext>
            </a:extLst>
          </p:cNvPr>
          <p:cNvSpPr>
            <a:spLocks noGrp="1"/>
          </p:cNvSpPr>
          <p:nvPr>
            <p:ph idx="1"/>
          </p:nvPr>
        </p:nvSpPr>
        <p:spPr>
          <a:xfrm>
            <a:off x="6892412" y="1841575"/>
            <a:ext cx="4375145" cy="5899356"/>
          </a:xfrm>
        </p:spPr>
        <p:txBody>
          <a:bodyPr>
            <a:normAutofit/>
          </a:bodyPr>
          <a:lstStyle/>
          <a:p>
            <a:pPr marL="36900" indent="0" algn="ctr">
              <a:buNone/>
            </a:pPr>
            <a:r>
              <a:rPr lang="uk-UA" b="1" i="1" dirty="0">
                <a:solidFill>
                  <a:srgbClr val="A7BAFF"/>
                </a:solidFill>
              </a:rPr>
              <a:t>Штучний інтелект </a:t>
            </a:r>
            <a:r>
              <a:rPr lang="uk-UA" i="1" dirty="0">
                <a:solidFill>
                  <a:schemeClr val="tx1">
                    <a:lumMod val="50000"/>
                  </a:schemeClr>
                </a:solidFill>
              </a:rPr>
              <a:t>стрімко розвивається і з кожним роком стає все більш важливою частиною нашого життя. Те, що ще кілька років тому здавалося фантастикою, вже сьогодні використовується у навчанні, медицині, програмуванні та військовій сфері. У 2026 році, на мою думку, ШІ стане ще розумнішим, автономнішим і впливовішим, ніж зараз.</a:t>
            </a:r>
          </a:p>
          <a:p>
            <a:pPr algn="ctr"/>
            <a:endParaRPr lang="uk-UA" dirty="0"/>
          </a:p>
        </p:txBody>
      </p:sp>
      <p:pic>
        <p:nvPicPr>
          <p:cNvPr id="5" name="Рисунок 4">
            <a:extLst>
              <a:ext uri="{FF2B5EF4-FFF2-40B4-BE49-F238E27FC236}">
                <a16:creationId xmlns:a16="http://schemas.microsoft.com/office/drawing/2014/main" id="{CB801D52-0B89-5665-4285-B03CA721E98F}"/>
              </a:ext>
            </a:extLst>
          </p:cNvPr>
          <p:cNvPicPr>
            <a:picLocks noChangeAspect="1"/>
          </p:cNvPicPr>
          <p:nvPr/>
        </p:nvPicPr>
        <p:blipFill>
          <a:blip r:embed="rId2"/>
          <a:stretch>
            <a:fillRect/>
          </a:stretch>
        </p:blipFill>
        <p:spPr>
          <a:xfrm>
            <a:off x="3195353" y="1928154"/>
            <a:ext cx="3810307" cy="3160039"/>
          </a:xfrm>
          <a:prstGeom prst="rect">
            <a:avLst/>
          </a:prstGeom>
        </p:spPr>
      </p:pic>
      <p:pic>
        <p:nvPicPr>
          <p:cNvPr id="1026" name="Picture 2" descr="Українців непокоїть перспектива повстання машин. Які можливості, загрози та  виклики бачать у розвитку ШІ засновники та топи Ringostat, Harmix, Mantis  Analytics і Gpttools.ai | dev.ua">
            <a:extLst>
              <a:ext uri="{FF2B5EF4-FFF2-40B4-BE49-F238E27FC236}">
                <a16:creationId xmlns:a16="http://schemas.microsoft.com/office/drawing/2014/main" id="{B3073C15-4D19-6BCA-93ED-DA5B53DFE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779" y="1317522"/>
            <a:ext cx="3289828" cy="1848465"/>
          </a:xfrm>
          <a:prstGeom prst="rect">
            <a:avLst/>
          </a:prstGeom>
          <a:noFill/>
          <a:scene3d>
            <a:camera prst="orthographicFront"/>
            <a:lightRig rig="threePt" dir="t"/>
          </a:scene3d>
          <a:sp3d>
            <a:bevelT prst="relaxedInset"/>
          </a:sp3d>
          <a:extLst>
            <a:ext uri="{909E8E84-426E-40DD-AFC4-6F175D3DCCD1}">
              <a14:hiddenFill xmlns:a14="http://schemas.microsoft.com/office/drawing/2010/main">
                <a:solidFill>
                  <a:srgbClr val="FFFFFF"/>
                </a:solidFill>
              </a14:hiddenFill>
            </a:ext>
          </a:extLst>
        </p:spPr>
      </p:pic>
      <p:cxnSp>
        <p:nvCxnSpPr>
          <p:cNvPr id="7" name="Пряма сполучна лінія 6">
            <a:extLst>
              <a:ext uri="{FF2B5EF4-FFF2-40B4-BE49-F238E27FC236}">
                <a16:creationId xmlns:a16="http://schemas.microsoft.com/office/drawing/2014/main" id="{02E58141-5539-70E2-B9E4-EF795D679C21}"/>
              </a:ext>
            </a:extLst>
          </p:cNvPr>
          <p:cNvCxnSpPr/>
          <p:nvPr/>
        </p:nvCxnSpPr>
        <p:spPr>
          <a:xfrm>
            <a:off x="157316" y="3244645"/>
            <a:ext cx="3392129" cy="0"/>
          </a:xfrm>
          <a:prstGeom prst="line">
            <a:avLst/>
          </a:prstGeom>
          <a:ln w="76200">
            <a:solidFill>
              <a:srgbClr val="666699"/>
            </a:solidFill>
          </a:ln>
        </p:spPr>
        <p:style>
          <a:lnRef idx="1">
            <a:schemeClr val="accent1"/>
          </a:lnRef>
          <a:fillRef idx="0">
            <a:schemeClr val="accent1"/>
          </a:fillRef>
          <a:effectRef idx="0">
            <a:schemeClr val="accent1"/>
          </a:effectRef>
          <a:fontRef idx="minor">
            <a:schemeClr val="tx1"/>
          </a:fontRef>
        </p:style>
      </p:cxnSp>
      <p:pic>
        <p:nvPicPr>
          <p:cNvPr id="8" name="Рисунок 7" descr="Еволюція штучного інтелекту: історія, досягнення, перспективи">
            <a:extLst>
              <a:ext uri="{FF2B5EF4-FFF2-40B4-BE49-F238E27FC236}">
                <a16:creationId xmlns:a16="http://schemas.microsoft.com/office/drawing/2014/main" id="{F4000F73-CC8B-FDED-AC9B-E244F20CB56A}"/>
              </a:ext>
            </a:extLst>
          </p:cNvPr>
          <p:cNvPicPr>
            <a:picLocks noChangeAspect="1"/>
          </p:cNvPicPr>
          <p:nvPr/>
        </p:nvPicPr>
        <p:blipFill>
          <a:blip r:embed="rId4"/>
          <a:stretch>
            <a:fillRect/>
          </a:stretch>
        </p:blipFill>
        <p:spPr>
          <a:xfrm>
            <a:off x="238723" y="3381753"/>
            <a:ext cx="3187381" cy="1824427"/>
          </a:xfrm>
          <a:prstGeom prst="rect">
            <a:avLst/>
          </a:prstGeom>
          <a:scene3d>
            <a:camera prst="orthographicFront"/>
            <a:lightRig rig="threePt" dir="t"/>
          </a:scene3d>
          <a:sp3d>
            <a:bevelT prst="relaxedInset"/>
          </a:sp3d>
        </p:spPr>
      </p:pic>
    </p:spTree>
    <p:extLst>
      <p:ext uri="{BB962C8B-B14F-4D97-AF65-F5344CB8AC3E}">
        <p14:creationId xmlns:p14="http://schemas.microsoft.com/office/powerpoint/2010/main" val="237789230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55D5E2-448A-F2C6-BBD1-F1985F7CC38C}"/>
              </a:ext>
            </a:extLst>
          </p:cNvPr>
          <p:cNvSpPr>
            <a:spLocks noGrp="1"/>
          </p:cNvSpPr>
          <p:nvPr>
            <p:ph type="title"/>
          </p:nvPr>
        </p:nvSpPr>
        <p:spPr/>
        <p:txBody>
          <a:bodyPr/>
          <a:lstStyle/>
          <a:p>
            <a:r>
              <a:rPr lang="uk-UA" dirty="0">
                <a:solidFill>
                  <a:srgbClr val="666699"/>
                </a:solidFill>
              </a:rPr>
              <a:t>Розвиток штучного інтелекту загалом</a:t>
            </a:r>
          </a:p>
        </p:txBody>
      </p:sp>
      <p:sp>
        <p:nvSpPr>
          <p:cNvPr id="3" name="Місце для вмісту 2">
            <a:extLst>
              <a:ext uri="{FF2B5EF4-FFF2-40B4-BE49-F238E27FC236}">
                <a16:creationId xmlns:a16="http://schemas.microsoft.com/office/drawing/2014/main" id="{BE9ADFA7-8DA3-557E-22BE-45647F2C48D3}"/>
              </a:ext>
            </a:extLst>
          </p:cNvPr>
          <p:cNvSpPr>
            <a:spLocks noGrp="1"/>
          </p:cNvSpPr>
          <p:nvPr>
            <p:ph idx="1"/>
          </p:nvPr>
        </p:nvSpPr>
        <p:spPr>
          <a:xfrm>
            <a:off x="1159603" y="1722617"/>
            <a:ext cx="3500888" cy="5135383"/>
          </a:xfrm>
        </p:spPr>
        <p:txBody>
          <a:bodyPr>
            <a:normAutofit/>
          </a:bodyPr>
          <a:lstStyle/>
          <a:p>
            <a:pPr marL="36900" indent="0">
              <a:buNone/>
            </a:pPr>
            <a:r>
              <a:rPr lang="uk-UA" i="1" dirty="0">
                <a:solidFill>
                  <a:srgbClr val="A7BAFF"/>
                </a:solidFill>
              </a:rPr>
              <a:t>Я думаю</a:t>
            </a:r>
            <a:r>
              <a:rPr lang="uk-UA" i="1" dirty="0"/>
              <a:t>, що у 2026 році ШІ буде краще розуміти людину, контекст та складні завдання. Алгоритми стануть точнішими, швидшими та менш схильними до помилок. Штучний інтелект зможе аналізувати величезні обсяги інформації за дуже короткий час, що зробить його незамінним помічником у багатьох сферах.</a:t>
            </a:r>
          </a:p>
        </p:txBody>
      </p:sp>
      <p:pic>
        <p:nvPicPr>
          <p:cNvPr id="5" name="Рисунок 4">
            <a:extLst>
              <a:ext uri="{FF2B5EF4-FFF2-40B4-BE49-F238E27FC236}">
                <a16:creationId xmlns:a16="http://schemas.microsoft.com/office/drawing/2014/main" id="{AED5FD6A-4605-3D3C-CEEF-DDAF60CFEFBB}"/>
              </a:ext>
            </a:extLst>
          </p:cNvPr>
          <p:cNvPicPr>
            <a:picLocks noChangeAspect="1"/>
          </p:cNvPicPr>
          <p:nvPr/>
        </p:nvPicPr>
        <p:blipFill>
          <a:blip r:embed="rId2"/>
          <a:stretch>
            <a:fillRect/>
          </a:stretch>
        </p:blipFill>
        <p:spPr>
          <a:xfrm>
            <a:off x="4591665" y="1722617"/>
            <a:ext cx="3030029" cy="4525784"/>
          </a:xfrm>
          <a:prstGeom prst="rect">
            <a:avLst/>
          </a:prstGeom>
        </p:spPr>
      </p:pic>
      <p:pic>
        <p:nvPicPr>
          <p:cNvPr id="6" name="Рисунок 5" descr="ШІ лікар від Google DeepMind: нова ера діагностики.">
            <a:extLst>
              <a:ext uri="{FF2B5EF4-FFF2-40B4-BE49-F238E27FC236}">
                <a16:creationId xmlns:a16="http://schemas.microsoft.com/office/drawing/2014/main" id="{8E5266D0-B40A-4DF2-6D5C-BC7EB40D28E3}"/>
              </a:ext>
            </a:extLst>
          </p:cNvPr>
          <p:cNvPicPr>
            <a:picLocks noChangeAspect="1"/>
          </p:cNvPicPr>
          <p:nvPr/>
        </p:nvPicPr>
        <p:blipFill>
          <a:blip r:embed="rId3"/>
          <a:stretch>
            <a:fillRect/>
          </a:stretch>
        </p:blipFill>
        <p:spPr>
          <a:xfrm>
            <a:off x="7954296" y="2454378"/>
            <a:ext cx="3618877" cy="2467563"/>
          </a:xfrm>
          <a:prstGeom prst="rect">
            <a:avLst/>
          </a:prstGeom>
          <a:scene3d>
            <a:camera prst="perspectiveLeft"/>
            <a:lightRig rig="threePt" dir="t"/>
          </a:scene3d>
          <a:sp3d>
            <a:bevelT w="114300" prst="hardEdge"/>
          </a:sp3d>
        </p:spPr>
      </p:pic>
    </p:spTree>
    <p:extLst>
      <p:ext uri="{BB962C8B-B14F-4D97-AF65-F5344CB8AC3E}">
        <p14:creationId xmlns:p14="http://schemas.microsoft.com/office/powerpoint/2010/main" val="167872941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F0D816-AEE7-6B48-D994-C880C3E6778F}"/>
              </a:ext>
            </a:extLst>
          </p:cNvPr>
          <p:cNvSpPr>
            <a:spLocks noGrp="1"/>
          </p:cNvSpPr>
          <p:nvPr>
            <p:ph type="title"/>
          </p:nvPr>
        </p:nvSpPr>
        <p:spPr>
          <a:xfrm>
            <a:off x="217525" y="295300"/>
            <a:ext cx="4111635" cy="3133700"/>
          </a:xfrm>
        </p:spPr>
        <p:txBody>
          <a:bodyPr>
            <a:noAutofit/>
          </a:bodyPr>
          <a:lstStyle/>
          <a:p>
            <a:r>
              <a:rPr lang="ru-RU" sz="3600" b="1" dirty="0">
                <a:solidFill>
                  <a:srgbClr val="666699"/>
                </a:solidFill>
              </a:rPr>
              <a:t>ШІ у </a:t>
            </a:r>
            <a:r>
              <a:rPr lang="ru-RU" sz="3600" b="1" dirty="0" err="1">
                <a:solidFill>
                  <a:srgbClr val="666699"/>
                </a:solidFill>
              </a:rPr>
              <a:t>програмуванні</a:t>
            </a:r>
            <a:r>
              <a:rPr lang="ru-RU" sz="3600" b="1" dirty="0">
                <a:solidFill>
                  <a:srgbClr val="666699"/>
                </a:solidFill>
              </a:rPr>
              <a:t> та </a:t>
            </a:r>
            <a:r>
              <a:rPr lang="ru-RU" sz="3600" b="1" dirty="0" err="1">
                <a:solidFill>
                  <a:srgbClr val="666699"/>
                </a:solidFill>
              </a:rPr>
              <a:t>створенні</a:t>
            </a:r>
            <a:r>
              <a:rPr lang="ru-RU" sz="3600" b="1" dirty="0">
                <a:solidFill>
                  <a:srgbClr val="666699"/>
                </a:solidFill>
              </a:rPr>
              <a:t> </a:t>
            </a:r>
            <a:r>
              <a:rPr lang="ru-RU" sz="3600" b="1" dirty="0" err="1">
                <a:solidFill>
                  <a:srgbClr val="666699"/>
                </a:solidFill>
              </a:rPr>
              <a:t>медіаконтенту</a:t>
            </a:r>
            <a:br>
              <a:rPr lang="ru-RU" sz="3600" b="1" dirty="0">
                <a:solidFill>
                  <a:srgbClr val="666699"/>
                </a:solidFill>
              </a:rPr>
            </a:br>
            <a:endParaRPr lang="uk-UA" sz="3600" dirty="0">
              <a:solidFill>
                <a:srgbClr val="666699"/>
              </a:solidFill>
            </a:endParaRPr>
          </a:p>
        </p:txBody>
      </p:sp>
      <p:pic>
        <p:nvPicPr>
          <p:cNvPr id="16" name="Місце для вмісту 15">
            <a:extLst>
              <a:ext uri="{FF2B5EF4-FFF2-40B4-BE49-F238E27FC236}">
                <a16:creationId xmlns:a16="http://schemas.microsoft.com/office/drawing/2014/main" id="{BE35D892-0EF9-C402-EE4D-AFEB96E0A78E}"/>
              </a:ext>
            </a:extLst>
          </p:cNvPr>
          <p:cNvPicPr>
            <a:picLocks noGrp="1" noChangeAspect="1"/>
          </p:cNvPicPr>
          <p:nvPr>
            <p:ph idx="1"/>
          </p:nvPr>
        </p:nvPicPr>
        <p:blipFill>
          <a:blip r:embed="rId2"/>
          <a:stretch>
            <a:fillRect/>
          </a:stretch>
        </p:blipFill>
        <p:spPr>
          <a:xfrm>
            <a:off x="4964765" y="340286"/>
            <a:ext cx="6575031" cy="3351681"/>
          </a:xfrm>
        </p:spPr>
      </p:pic>
      <p:sp>
        <p:nvSpPr>
          <p:cNvPr id="4" name="Місце для тексту 3">
            <a:extLst>
              <a:ext uri="{FF2B5EF4-FFF2-40B4-BE49-F238E27FC236}">
                <a16:creationId xmlns:a16="http://schemas.microsoft.com/office/drawing/2014/main" id="{DCED5567-84BD-BB96-F18E-CDB518DADF3B}"/>
              </a:ext>
            </a:extLst>
          </p:cNvPr>
          <p:cNvSpPr>
            <a:spLocks noGrp="1"/>
          </p:cNvSpPr>
          <p:nvPr>
            <p:ph type="body" sz="half" idx="2"/>
          </p:nvPr>
        </p:nvSpPr>
        <p:spPr>
          <a:xfrm>
            <a:off x="4796355" y="4067943"/>
            <a:ext cx="7198997" cy="2216769"/>
          </a:xfrm>
        </p:spPr>
        <p:txBody>
          <a:bodyPr>
            <a:normAutofit/>
          </a:bodyPr>
          <a:lstStyle/>
          <a:p>
            <a:r>
              <a:rPr lang="uk-UA" i="1" dirty="0"/>
              <a:t>У 2026 році штучний інтелект зможе одночасно працювати з кодом, відео та аудіо на дуже високому рівні. Він буде здатний створювати складні програмні системи, знаходити та виправляти помилки, оптимізувати код.</a:t>
            </a:r>
            <a:br>
              <a:rPr lang="uk-UA" i="1" dirty="0"/>
            </a:br>
            <a:r>
              <a:rPr lang="uk-UA" i="1" dirty="0"/>
              <a:t>Окрім цього, ШІ генеруватиме реалістичні відео, зображення та аудіо, які майже неможливо буде відрізнити від справжніх. Це відкриє нові можливості для кіно, ігор, реклами, освіти та цифрової творчості, але також підвищить ризик фейкової інформації.</a:t>
            </a:r>
          </a:p>
          <a:p>
            <a:endParaRPr lang="uk-UA" dirty="0"/>
          </a:p>
        </p:txBody>
      </p:sp>
      <p:pic>
        <p:nvPicPr>
          <p:cNvPr id="18" name="Рисунок 17">
            <a:extLst>
              <a:ext uri="{FF2B5EF4-FFF2-40B4-BE49-F238E27FC236}">
                <a16:creationId xmlns:a16="http://schemas.microsoft.com/office/drawing/2014/main" id="{D0E2E6DA-55E4-D35D-E1F8-6B91714AFC6F}"/>
              </a:ext>
            </a:extLst>
          </p:cNvPr>
          <p:cNvPicPr>
            <a:picLocks noChangeAspect="1"/>
          </p:cNvPicPr>
          <p:nvPr/>
        </p:nvPicPr>
        <p:blipFill>
          <a:blip r:embed="rId3"/>
          <a:srcRect t="-11559" b="18148"/>
          <a:stretch>
            <a:fillRect/>
          </a:stretch>
        </p:blipFill>
        <p:spPr>
          <a:xfrm>
            <a:off x="853130" y="2635044"/>
            <a:ext cx="3086550" cy="3301446"/>
          </a:xfrm>
          <a:prstGeom prst="rect">
            <a:avLst/>
          </a:prstGeom>
        </p:spPr>
      </p:pic>
      <p:cxnSp>
        <p:nvCxnSpPr>
          <p:cNvPr id="22" name="Пряма сполучна лінія 21">
            <a:extLst>
              <a:ext uri="{FF2B5EF4-FFF2-40B4-BE49-F238E27FC236}">
                <a16:creationId xmlns:a16="http://schemas.microsoft.com/office/drawing/2014/main" id="{B7F6F32E-3A83-1CCA-EA10-AB894CEA2045}"/>
              </a:ext>
            </a:extLst>
          </p:cNvPr>
          <p:cNvCxnSpPr>
            <a:cxnSpLocks/>
          </p:cNvCxnSpPr>
          <p:nvPr/>
        </p:nvCxnSpPr>
        <p:spPr>
          <a:xfrm flipV="1">
            <a:off x="4501115" y="340286"/>
            <a:ext cx="0" cy="5627895"/>
          </a:xfrm>
          <a:prstGeom prst="line">
            <a:avLst/>
          </a:prstGeom>
          <a:ln w="57150">
            <a:solidFill>
              <a:srgbClr val="6666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7849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01378D-7F2D-00BD-B767-F51B57AC913D}"/>
              </a:ext>
            </a:extLst>
          </p:cNvPr>
          <p:cNvSpPr>
            <a:spLocks noGrp="1"/>
          </p:cNvSpPr>
          <p:nvPr>
            <p:ph type="title"/>
          </p:nvPr>
        </p:nvSpPr>
        <p:spPr/>
        <p:txBody>
          <a:bodyPr/>
          <a:lstStyle/>
          <a:p>
            <a:r>
              <a:rPr lang="uk-UA" b="1" dirty="0">
                <a:solidFill>
                  <a:srgbClr val="666699"/>
                </a:solidFill>
              </a:rPr>
              <a:t>ШІ та військова справа</a:t>
            </a:r>
          </a:p>
        </p:txBody>
      </p:sp>
      <p:pic>
        <p:nvPicPr>
          <p:cNvPr id="6" name="Місце для зображення 5">
            <a:extLst>
              <a:ext uri="{FF2B5EF4-FFF2-40B4-BE49-F238E27FC236}">
                <a16:creationId xmlns:a16="http://schemas.microsoft.com/office/drawing/2014/main" id="{7D4D6C10-8DAE-8B30-9C84-FCBA312B197B}"/>
              </a:ext>
            </a:extLst>
          </p:cNvPr>
          <p:cNvPicPr>
            <a:picLocks noGrp="1" noChangeAspect="1"/>
          </p:cNvPicPr>
          <p:nvPr>
            <p:ph type="pic" idx="1"/>
          </p:nvPr>
        </p:nvPicPr>
        <p:blipFill>
          <a:blip r:embed="rId2"/>
          <a:srcRect t="15740" b="15740"/>
          <a:stretch>
            <a:fillRect/>
          </a:stretch>
        </p:blipFill>
        <p:spPr/>
      </p:pic>
      <p:sp>
        <p:nvSpPr>
          <p:cNvPr id="4" name="Місце для тексту 3">
            <a:extLst>
              <a:ext uri="{FF2B5EF4-FFF2-40B4-BE49-F238E27FC236}">
                <a16:creationId xmlns:a16="http://schemas.microsoft.com/office/drawing/2014/main" id="{0B7983F4-6BB2-E0F1-274D-0FD6F4713F9C}"/>
              </a:ext>
            </a:extLst>
          </p:cNvPr>
          <p:cNvSpPr>
            <a:spLocks noGrp="1"/>
          </p:cNvSpPr>
          <p:nvPr>
            <p:ph type="body" sz="half" idx="2"/>
          </p:nvPr>
        </p:nvSpPr>
        <p:spPr>
          <a:xfrm>
            <a:off x="117987" y="5288354"/>
            <a:ext cx="11956025" cy="1749273"/>
          </a:xfrm>
        </p:spPr>
        <p:txBody>
          <a:bodyPr>
            <a:normAutofit/>
          </a:bodyPr>
          <a:lstStyle/>
          <a:p>
            <a:r>
              <a:rPr lang="uk-UA" i="1" dirty="0"/>
              <a:t>У військовій сфері штучний інтелект відіграватиме ключову роль. Його використовуватимуть для аналізу розвідданих, керування </a:t>
            </a:r>
            <a:r>
              <a:rPr lang="uk-UA" i="1" dirty="0" err="1"/>
              <a:t>дронами</a:t>
            </a:r>
            <a:r>
              <a:rPr lang="uk-UA" i="1" dirty="0"/>
              <a:t>, системами спостереження та планування операцій. Це зменшить ризик для військових, але водночас зробить війни більш технологічними. Також виникнуть серйозні етичні питання щодо контролю та відповідальності за дії ШІ.</a:t>
            </a:r>
          </a:p>
          <a:p>
            <a:endParaRPr lang="uk-UA" dirty="0"/>
          </a:p>
        </p:txBody>
      </p:sp>
    </p:spTree>
    <p:extLst>
      <p:ext uri="{BB962C8B-B14F-4D97-AF65-F5344CB8AC3E}">
        <p14:creationId xmlns:p14="http://schemas.microsoft.com/office/powerpoint/2010/main" val="319058120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775E0AD-BD26-EA3F-891E-F5DD1BF6E39F}"/>
              </a:ext>
            </a:extLst>
          </p:cNvPr>
          <p:cNvSpPr>
            <a:spLocks noGrp="1"/>
          </p:cNvSpPr>
          <p:nvPr>
            <p:ph type="title"/>
          </p:nvPr>
        </p:nvSpPr>
        <p:spPr>
          <a:xfrm>
            <a:off x="7720060" y="252198"/>
            <a:ext cx="3706889" cy="1821918"/>
          </a:xfrm>
        </p:spPr>
        <p:txBody>
          <a:bodyPr>
            <a:normAutofit/>
          </a:bodyPr>
          <a:lstStyle/>
          <a:p>
            <a:r>
              <a:rPr lang="uk-UA" sz="4000" b="1" dirty="0">
                <a:solidFill>
                  <a:srgbClr val="666699"/>
                </a:solidFill>
              </a:rPr>
              <a:t>ШІ у будівництві</a:t>
            </a:r>
          </a:p>
        </p:txBody>
      </p:sp>
      <p:pic>
        <p:nvPicPr>
          <p:cNvPr id="6" name="Місце для вмісту 5">
            <a:extLst>
              <a:ext uri="{FF2B5EF4-FFF2-40B4-BE49-F238E27FC236}">
                <a16:creationId xmlns:a16="http://schemas.microsoft.com/office/drawing/2014/main" id="{B29495C7-FA99-D2D0-59FC-4DF5859E78B9}"/>
              </a:ext>
            </a:extLst>
          </p:cNvPr>
          <p:cNvPicPr>
            <a:picLocks noGrp="1" noChangeAspect="1"/>
          </p:cNvPicPr>
          <p:nvPr>
            <p:ph idx="1"/>
          </p:nvPr>
        </p:nvPicPr>
        <p:blipFill>
          <a:blip r:embed="rId2"/>
          <a:stretch>
            <a:fillRect/>
          </a:stretch>
        </p:blipFill>
        <p:spPr>
          <a:xfrm>
            <a:off x="560439" y="2415885"/>
            <a:ext cx="6742902" cy="3524698"/>
          </a:xfrm>
        </p:spPr>
      </p:pic>
      <p:pic>
        <p:nvPicPr>
          <p:cNvPr id="8" name="Рисунок 7">
            <a:extLst>
              <a:ext uri="{FF2B5EF4-FFF2-40B4-BE49-F238E27FC236}">
                <a16:creationId xmlns:a16="http://schemas.microsoft.com/office/drawing/2014/main" id="{0168411F-7E58-C5C0-3D0B-D455A4260B2E}"/>
              </a:ext>
            </a:extLst>
          </p:cNvPr>
          <p:cNvPicPr>
            <a:picLocks noChangeAspect="1"/>
          </p:cNvPicPr>
          <p:nvPr/>
        </p:nvPicPr>
        <p:blipFill>
          <a:blip r:embed="rId3"/>
          <a:srcRect t="4233" b="19551"/>
          <a:stretch>
            <a:fillRect/>
          </a:stretch>
        </p:blipFill>
        <p:spPr>
          <a:xfrm>
            <a:off x="8046868" y="2415885"/>
            <a:ext cx="3279893" cy="3786306"/>
          </a:xfrm>
          <a:prstGeom prst="rect">
            <a:avLst/>
          </a:prstGeom>
        </p:spPr>
      </p:pic>
      <p:cxnSp>
        <p:nvCxnSpPr>
          <p:cNvPr id="12" name="Пряма сполучна лінія 11">
            <a:extLst>
              <a:ext uri="{FF2B5EF4-FFF2-40B4-BE49-F238E27FC236}">
                <a16:creationId xmlns:a16="http://schemas.microsoft.com/office/drawing/2014/main" id="{7D2E2EDE-B406-F981-F9A3-A3D9E332DF73}"/>
              </a:ext>
            </a:extLst>
          </p:cNvPr>
          <p:cNvCxnSpPr/>
          <p:nvPr/>
        </p:nvCxnSpPr>
        <p:spPr>
          <a:xfrm>
            <a:off x="7492181" y="117986"/>
            <a:ext cx="0" cy="6135329"/>
          </a:xfrm>
          <a:prstGeom prst="line">
            <a:avLst/>
          </a:prstGeom>
          <a:ln w="76200">
            <a:solidFill>
              <a:srgbClr val="666699"/>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9FFB99-6D74-F734-B856-6EB9E34CCCBF}"/>
              </a:ext>
            </a:extLst>
          </p:cNvPr>
          <p:cNvSpPr txBox="1"/>
          <p:nvPr/>
        </p:nvSpPr>
        <p:spPr>
          <a:xfrm>
            <a:off x="471949" y="506603"/>
            <a:ext cx="6921305" cy="1754326"/>
          </a:xfrm>
          <a:prstGeom prst="rect">
            <a:avLst/>
          </a:prstGeom>
          <a:noFill/>
        </p:spPr>
        <p:txBody>
          <a:bodyPr wrap="square">
            <a:spAutoFit/>
          </a:bodyPr>
          <a:lstStyle/>
          <a:p>
            <a:pPr>
              <a:buNone/>
            </a:pPr>
            <a:r>
              <a:rPr lang="uk-UA" i="1" dirty="0">
                <a:solidFill>
                  <a:srgbClr val="A7BAFF"/>
                </a:solidFill>
              </a:rPr>
              <a:t>Штучний інтелект </a:t>
            </a:r>
            <a:r>
              <a:rPr lang="uk-UA" i="1" dirty="0"/>
              <a:t>активно використовуватиметься у будівництві та проєктуванні. Він допомагатиме створювати плани будівель, розраховувати навантаження, підбирати матеріали та оптимізувати витрати. Також можливе використання роботів під керуванням ШІ на будівельних майданчиках, що зробить будівництво швидшим і безпечнішим.</a:t>
            </a:r>
          </a:p>
        </p:txBody>
      </p:sp>
    </p:spTree>
    <p:extLst>
      <p:ext uri="{BB962C8B-B14F-4D97-AF65-F5344CB8AC3E}">
        <p14:creationId xmlns:p14="http://schemas.microsoft.com/office/powerpoint/2010/main" val="322872835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DC3741-A19B-AE05-3304-BEE4FCCD8926}"/>
              </a:ext>
            </a:extLst>
          </p:cNvPr>
          <p:cNvSpPr>
            <a:spLocks noGrp="1"/>
          </p:cNvSpPr>
          <p:nvPr>
            <p:ph type="title"/>
          </p:nvPr>
        </p:nvSpPr>
        <p:spPr>
          <a:xfrm>
            <a:off x="913794" y="0"/>
            <a:ext cx="5934949" cy="1829338"/>
          </a:xfrm>
        </p:spPr>
        <p:txBody>
          <a:bodyPr/>
          <a:lstStyle/>
          <a:p>
            <a:r>
              <a:rPr lang="uk-UA" sz="4000" b="1" dirty="0">
                <a:solidFill>
                  <a:srgbClr val="666699"/>
                </a:solidFill>
              </a:rPr>
              <a:t>Вплив на суспільство</a:t>
            </a:r>
          </a:p>
        </p:txBody>
      </p:sp>
      <p:pic>
        <p:nvPicPr>
          <p:cNvPr id="6" name="Місце для зображення 5">
            <a:extLst>
              <a:ext uri="{FF2B5EF4-FFF2-40B4-BE49-F238E27FC236}">
                <a16:creationId xmlns:a16="http://schemas.microsoft.com/office/drawing/2014/main" id="{8F13192D-CD69-0AA0-A4D2-2006EE9104EC}"/>
              </a:ext>
            </a:extLst>
          </p:cNvPr>
          <p:cNvPicPr>
            <a:picLocks noGrp="1" noChangeAspect="1"/>
          </p:cNvPicPr>
          <p:nvPr>
            <p:ph type="pic" idx="1"/>
          </p:nvPr>
        </p:nvPicPr>
        <p:blipFill>
          <a:blip r:embed="rId2"/>
          <a:srcRect l="16656" r="16656"/>
          <a:stretch>
            <a:fillRect/>
          </a:stretch>
        </p:blipFill>
        <p:spPr/>
      </p:pic>
      <p:sp>
        <p:nvSpPr>
          <p:cNvPr id="4" name="Місце для тексту 3">
            <a:extLst>
              <a:ext uri="{FF2B5EF4-FFF2-40B4-BE49-F238E27FC236}">
                <a16:creationId xmlns:a16="http://schemas.microsoft.com/office/drawing/2014/main" id="{B2FB66A3-79BD-A8AD-B55D-8ED3B9C99CA6}"/>
              </a:ext>
            </a:extLst>
          </p:cNvPr>
          <p:cNvSpPr>
            <a:spLocks noGrp="1"/>
          </p:cNvSpPr>
          <p:nvPr>
            <p:ph type="body" sz="half" idx="2"/>
          </p:nvPr>
        </p:nvSpPr>
        <p:spPr/>
        <p:txBody>
          <a:bodyPr>
            <a:normAutofit/>
          </a:bodyPr>
          <a:lstStyle/>
          <a:p>
            <a:r>
              <a:rPr lang="uk-UA" sz="2400" i="1" dirty="0"/>
              <a:t>Розвиток ШІ у 2026 році змінить освіту, роботу та повсякденне життя людей. Частина професій зникне або зміниться, але з’являться нові спеціальності, пов’язані з розробкою, контролем та етичним використанням штучного інтелекту.</a:t>
            </a:r>
          </a:p>
        </p:txBody>
      </p:sp>
    </p:spTree>
    <p:extLst>
      <p:ext uri="{BB962C8B-B14F-4D97-AF65-F5344CB8AC3E}">
        <p14:creationId xmlns:p14="http://schemas.microsoft.com/office/powerpoint/2010/main" val="262783487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66946F-FB4A-4953-4316-942A5399E958}"/>
              </a:ext>
            </a:extLst>
          </p:cNvPr>
          <p:cNvSpPr>
            <a:spLocks noGrp="1"/>
          </p:cNvSpPr>
          <p:nvPr>
            <p:ph type="title"/>
          </p:nvPr>
        </p:nvSpPr>
        <p:spPr/>
        <p:txBody>
          <a:bodyPr/>
          <a:lstStyle/>
          <a:p>
            <a:r>
              <a:rPr lang="uk-UA" b="1" dirty="0">
                <a:solidFill>
                  <a:srgbClr val="666699"/>
                </a:solidFill>
              </a:rPr>
              <a:t>Висновок</a:t>
            </a:r>
          </a:p>
        </p:txBody>
      </p:sp>
      <p:sp>
        <p:nvSpPr>
          <p:cNvPr id="4" name="TextBox 3">
            <a:extLst>
              <a:ext uri="{FF2B5EF4-FFF2-40B4-BE49-F238E27FC236}">
                <a16:creationId xmlns:a16="http://schemas.microsoft.com/office/drawing/2014/main" id="{13666EE3-9C9F-5609-0626-6FE3D789ABB8}"/>
              </a:ext>
            </a:extLst>
          </p:cNvPr>
          <p:cNvSpPr txBox="1"/>
          <p:nvPr/>
        </p:nvSpPr>
        <p:spPr>
          <a:xfrm>
            <a:off x="4807764" y="1580050"/>
            <a:ext cx="6459793" cy="4801314"/>
          </a:xfrm>
          <a:prstGeom prst="rect">
            <a:avLst/>
          </a:prstGeom>
          <a:noFill/>
        </p:spPr>
        <p:txBody>
          <a:bodyPr wrap="square">
            <a:spAutoFit/>
          </a:bodyPr>
          <a:lstStyle/>
          <a:p>
            <a:pPr>
              <a:buNone/>
            </a:pPr>
            <a:r>
              <a:rPr lang="ru-RU" i="1" dirty="0" err="1"/>
              <a:t>Отже</a:t>
            </a:r>
            <a:r>
              <a:rPr lang="ru-RU" i="1" dirty="0"/>
              <a:t>, у 2026 </a:t>
            </a:r>
            <a:r>
              <a:rPr lang="ru-RU" i="1" dirty="0" err="1"/>
              <a:t>році</a:t>
            </a:r>
            <a:r>
              <a:rPr lang="ru-RU" i="1" dirty="0"/>
              <a:t> </a:t>
            </a:r>
            <a:r>
              <a:rPr lang="ru-RU" i="1" dirty="0" err="1"/>
              <a:t>штучний</a:t>
            </a:r>
            <a:r>
              <a:rPr lang="ru-RU" i="1" dirty="0"/>
              <a:t> </a:t>
            </a:r>
            <a:r>
              <a:rPr lang="ru-RU" i="1" dirty="0" err="1"/>
              <a:t>інтелект</a:t>
            </a:r>
            <a:r>
              <a:rPr lang="ru-RU" i="1" dirty="0"/>
              <a:t>, на мою думку, стане </a:t>
            </a:r>
            <a:r>
              <a:rPr lang="ru-RU" i="1" dirty="0" err="1"/>
              <a:t>однією</a:t>
            </a:r>
            <a:r>
              <a:rPr lang="ru-RU" i="1" dirty="0"/>
              <a:t> з </a:t>
            </a:r>
            <a:r>
              <a:rPr lang="ru-RU" i="1" dirty="0" err="1"/>
              <a:t>ключових</a:t>
            </a:r>
            <a:r>
              <a:rPr lang="ru-RU" i="1" dirty="0"/>
              <a:t> </a:t>
            </a:r>
            <a:r>
              <a:rPr lang="ru-RU" i="1" dirty="0" err="1"/>
              <a:t>технологій</a:t>
            </a:r>
            <a:r>
              <a:rPr lang="ru-RU" i="1" dirty="0"/>
              <a:t> </a:t>
            </a:r>
            <a:r>
              <a:rPr lang="ru-RU" i="1" dirty="0" err="1"/>
              <a:t>сучасного</a:t>
            </a:r>
            <a:r>
              <a:rPr lang="ru-RU" i="1" dirty="0"/>
              <a:t> </a:t>
            </a:r>
            <a:r>
              <a:rPr lang="ru-RU" i="1" dirty="0" err="1"/>
              <a:t>світу</a:t>
            </a:r>
            <a:r>
              <a:rPr lang="ru-RU" i="1" dirty="0"/>
              <a:t>. </a:t>
            </a:r>
            <a:r>
              <a:rPr lang="ru-RU" i="1" dirty="0" err="1"/>
              <a:t>Він</a:t>
            </a:r>
            <a:r>
              <a:rPr lang="ru-RU" i="1" dirty="0"/>
              <a:t> буде активно </a:t>
            </a:r>
            <a:r>
              <a:rPr lang="ru-RU" i="1" dirty="0" err="1"/>
              <a:t>використовуватись</a:t>
            </a:r>
            <a:r>
              <a:rPr lang="ru-RU" i="1" dirty="0"/>
              <a:t> у </a:t>
            </a:r>
            <a:r>
              <a:rPr lang="ru-RU" i="1" dirty="0" err="1"/>
              <a:t>військовій</a:t>
            </a:r>
            <a:r>
              <a:rPr lang="ru-RU" i="1" dirty="0"/>
              <a:t> </a:t>
            </a:r>
            <a:r>
              <a:rPr lang="ru-RU" i="1" dirty="0" err="1"/>
              <a:t>справі</a:t>
            </a:r>
            <a:r>
              <a:rPr lang="ru-RU" i="1" dirty="0"/>
              <a:t>, </a:t>
            </a:r>
            <a:r>
              <a:rPr lang="ru-RU" i="1" dirty="0" err="1"/>
              <a:t>програмуванні</a:t>
            </a:r>
            <a:r>
              <a:rPr lang="ru-RU" i="1" dirty="0"/>
              <a:t>, </a:t>
            </a:r>
            <a:r>
              <a:rPr lang="ru-RU" i="1" dirty="0" err="1"/>
              <a:t>створенні</a:t>
            </a:r>
            <a:r>
              <a:rPr lang="ru-RU" i="1" dirty="0"/>
              <a:t> </a:t>
            </a:r>
            <a:r>
              <a:rPr lang="ru-RU" i="1" dirty="0" err="1"/>
              <a:t>медіаконтенту</a:t>
            </a:r>
            <a:r>
              <a:rPr lang="ru-RU" i="1" dirty="0"/>
              <a:t>, </a:t>
            </a:r>
            <a:r>
              <a:rPr lang="ru-RU" i="1" dirty="0" err="1"/>
              <a:t>будівництві</a:t>
            </a:r>
            <a:r>
              <a:rPr lang="ru-RU" i="1" dirty="0"/>
              <a:t> та </a:t>
            </a:r>
            <a:r>
              <a:rPr lang="ru-RU" i="1" dirty="0" err="1"/>
              <a:t>багатьох</a:t>
            </a:r>
            <a:r>
              <a:rPr lang="ru-RU" i="1" dirty="0"/>
              <a:t> </a:t>
            </a:r>
            <a:r>
              <a:rPr lang="ru-RU" i="1" dirty="0" err="1"/>
              <a:t>інших</a:t>
            </a:r>
            <a:r>
              <a:rPr lang="ru-RU" i="1" dirty="0"/>
              <a:t> сферах. ШІ </a:t>
            </a:r>
            <a:r>
              <a:rPr lang="ru-RU" i="1" dirty="0" err="1"/>
              <a:t>зможе</a:t>
            </a:r>
            <a:r>
              <a:rPr lang="ru-RU" i="1" dirty="0"/>
              <a:t> </a:t>
            </a:r>
            <a:r>
              <a:rPr lang="ru-RU" i="1" dirty="0" err="1"/>
              <a:t>значно</a:t>
            </a:r>
            <a:r>
              <a:rPr lang="ru-RU" i="1" dirty="0"/>
              <a:t> </a:t>
            </a:r>
            <a:r>
              <a:rPr lang="ru-RU" i="1" dirty="0" err="1"/>
              <a:t>полегшити</a:t>
            </a:r>
            <a:r>
              <a:rPr lang="ru-RU" i="1" dirty="0"/>
              <a:t> роботу </a:t>
            </a:r>
            <a:r>
              <a:rPr lang="ru-RU" i="1" dirty="0" err="1"/>
              <a:t>людини</a:t>
            </a:r>
            <a:r>
              <a:rPr lang="ru-RU" i="1" dirty="0"/>
              <a:t>, </a:t>
            </a:r>
            <a:r>
              <a:rPr lang="ru-RU" i="1" dirty="0" err="1"/>
              <a:t>прискорити</a:t>
            </a:r>
            <a:r>
              <a:rPr lang="ru-RU" i="1" dirty="0"/>
              <a:t> </a:t>
            </a:r>
            <a:r>
              <a:rPr lang="ru-RU" i="1" dirty="0" err="1"/>
              <a:t>розвиток</a:t>
            </a:r>
            <a:r>
              <a:rPr lang="ru-RU" i="1" dirty="0"/>
              <a:t> </a:t>
            </a:r>
            <a:r>
              <a:rPr lang="ru-RU" i="1" dirty="0" err="1"/>
              <a:t>технологій</a:t>
            </a:r>
            <a:r>
              <a:rPr lang="ru-RU" i="1" dirty="0"/>
              <a:t> і </a:t>
            </a:r>
            <a:r>
              <a:rPr lang="ru-RU" i="1" dirty="0" err="1"/>
              <a:t>підвищити</a:t>
            </a:r>
            <a:r>
              <a:rPr lang="ru-RU" i="1" dirty="0"/>
              <a:t> </a:t>
            </a:r>
            <a:r>
              <a:rPr lang="ru-RU" i="1" dirty="0" err="1"/>
              <a:t>ефективність</a:t>
            </a:r>
            <a:r>
              <a:rPr lang="ru-RU" i="1" dirty="0"/>
              <a:t> </a:t>
            </a:r>
            <a:r>
              <a:rPr lang="ru-RU" i="1" dirty="0" err="1"/>
              <a:t>прийняття</a:t>
            </a:r>
            <a:r>
              <a:rPr lang="ru-RU" i="1" dirty="0"/>
              <a:t> </a:t>
            </a:r>
            <a:r>
              <a:rPr lang="ru-RU" i="1" dirty="0" err="1"/>
              <a:t>рішень</a:t>
            </a:r>
            <a:r>
              <a:rPr lang="ru-RU" i="1" dirty="0"/>
              <a:t>.</a:t>
            </a:r>
          </a:p>
          <a:p>
            <a:pPr>
              <a:buNone/>
            </a:pPr>
            <a:r>
              <a:rPr lang="ru-RU" i="1" dirty="0" err="1"/>
              <a:t>Водночас</a:t>
            </a:r>
            <a:r>
              <a:rPr lang="ru-RU" i="1" dirty="0"/>
              <a:t> </a:t>
            </a:r>
            <a:r>
              <a:rPr lang="ru-RU" i="1" dirty="0" err="1"/>
              <a:t>із</a:t>
            </a:r>
            <a:r>
              <a:rPr lang="ru-RU" i="1" dirty="0"/>
              <a:t> ростом </a:t>
            </a:r>
            <a:r>
              <a:rPr lang="ru-RU" i="1" dirty="0" err="1"/>
              <a:t>можливостей</a:t>
            </a:r>
            <a:r>
              <a:rPr lang="ru-RU" i="1" dirty="0"/>
              <a:t> </a:t>
            </a:r>
            <a:r>
              <a:rPr lang="ru-RU" i="1" dirty="0" err="1"/>
              <a:t>зростатиме</a:t>
            </a:r>
            <a:r>
              <a:rPr lang="ru-RU" i="1" dirty="0"/>
              <a:t> й </a:t>
            </a:r>
            <a:r>
              <a:rPr lang="ru-RU" i="1" dirty="0" err="1"/>
              <a:t>відповідальність</a:t>
            </a:r>
            <a:r>
              <a:rPr lang="ru-RU" i="1" dirty="0"/>
              <a:t> за </a:t>
            </a:r>
            <a:r>
              <a:rPr lang="ru-RU" i="1" dirty="0" err="1"/>
              <a:t>використання</a:t>
            </a:r>
            <a:r>
              <a:rPr lang="ru-RU" i="1" dirty="0"/>
              <a:t> штучного </a:t>
            </a:r>
            <a:r>
              <a:rPr lang="ru-RU" i="1" dirty="0" err="1"/>
              <a:t>інтелекту</a:t>
            </a:r>
            <a:r>
              <a:rPr lang="ru-RU" i="1" dirty="0"/>
              <a:t>. </a:t>
            </a:r>
            <a:r>
              <a:rPr lang="ru-RU" i="1" dirty="0" err="1"/>
              <a:t>Питання</a:t>
            </a:r>
            <a:r>
              <a:rPr lang="ru-RU" i="1" dirty="0"/>
              <a:t> </a:t>
            </a:r>
            <a:r>
              <a:rPr lang="ru-RU" i="1" dirty="0" err="1"/>
              <a:t>безпеки</a:t>
            </a:r>
            <a:r>
              <a:rPr lang="ru-RU" i="1" dirty="0"/>
              <a:t>, </a:t>
            </a:r>
            <a:r>
              <a:rPr lang="ru-RU" i="1" dirty="0" err="1"/>
              <a:t>етики</a:t>
            </a:r>
            <a:r>
              <a:rPr lang="ru-RU" i="1" dirty="0"/>
              <a:t>, контролю та </a:t>
            </a:r>
            <a:r>
              <a:rPr lang="ru-RU" i="1" dirty="0" err="1"/>
              <a:t>захисту</a:t>
            </a:r>
            <a:r>
              <a:rPr lang="ru-RU" i="1" dirty="0"/>
              <a:t> </a:t>
            </a:r>
            <a:r>
              <a:rPr lang="ru-RU" i="1" dirty="0" err="1"/>
              <a:t>від</a:t>
            </a:r>
            <a:r>
              <a:rPr lang="ru-RU" i="1" dirty="0"/>
              <a:t> </a:t>
            </a:r>
            <a:r>
              <a:rPr lang="ru-RU" i="1" dirty="0" err="1"/>
              <a:t>зловживань</a:t>
            </a:r>
            <a:r>
              <a:rPr lang="ru-RU" i="1" dirty="0"/>
              <a:t> </a:t>
            </a:r>
            <a:r>
              <a:rPr lang="ru-RU" i="1" dirty="0" err="1"/>
              <a:t>стануть</a:t>
            </a:r>
            <a:r>
              <a:rPr lang="ru-RU" i="1" dirty="0"/>
              <a:t> особливо </a:t>
            </a:r>
            <a:r>
              <a:rPr lang="ru-RU" i="1" dirty="0" err="1"/>
              <a:t>важливими</a:t>
            </a:r>
            <a:r>
              <a:rPr lang="ru-RU" i="1" dirty="0"/>
              <a:t>. </a:t>
            </a:r>
            <a:r>
              <a:rPr lang="ru-RU" i="1" dirty="0" err="1"/>
              <a:t>Саме</a:t>
            </a:r>
            <a:r>
              <a:rPr lang="ru-RU" i="1" dirty="0"/>
              <a:t> </a:t>
            </a:r>
            <a:r>
              <a:rPr lang="ru-RU" i="1" dirty="0" err="1"/>
              <a:t>від</a:t>
            </a:r>
            <a:r>
              <a:rPr lang="ru-RU" i="1" dirty="0"/>
              <a:t> людей </a:t>
            </a:r>
            <a:r>
              <a:rPr lang="ru-RU" i="1" dirty="0" err="1"/>
              <a:t>залежатиме</a:t>
            </a:r>
            <a:r>
              <a:rPr lang="ru-RU" i="1" dirty="0"/>
              <a:t>, </a:t>
            </a:r>
            <a:r>
              <a:rPr lang="ru-RU" i="1" dirty="0" err="1"/>
              <a:t>чи</a:t>
            </a:r>
            <a:r>
              <a:rPr lang="ru-RU" i="1" dirty="0"/>
              <a:t> стане ШІ </a:t>
            </a:r>
            <a:r>
              <a:rPr lang="ru-RU" i="1" dirty="0" err="1"/>
              <a:t>інструментом</a:t>
            </a:r>
            <a:r>
              <a:rPr lang="ru-RU" i="1" dirty="0"/>
              <a:t> </a:t>
            </a:r>
            <a:r>
              <a:rPr lang="ru-RU" i="1" dirty="0" err="1"/>
              <a:t>розвитку</a:t>
            </a:r>
            <a:r>
              <a:rPr lang="ru-RU" i="1" dirty="0"/>
              <a:t> та </a:t>
            </a:r>
            <a:r>
              <a:rPr lang="ru-RU" i="1" dirty="0" err="1"/>
              <a:t>прогресу</a:t>
            </a:r>
            <a:r>
              <a:rPr lang="ru-RU" i="1" dirty="0"/>
              <a:t>, </a:t>
            </a:r>
            <a:r>
              <a:rPr lang="ru-RU" i="1" dirty="0" err="1"/>
              <a:t>чи</a:t>
            </a:r>
            <a:r>
              <a:rPr lang="ru-RU" i="1" dirty="0"/>
              <a:t> </a:t>
            </a:r>
            <a:r>
              <a:rPr lang="ru-RU" i="1" dirty="0" err="1"/>
              <a:t>джерелом</a:t>
            </a:r>
            <a:r>
              <a:rPr lang="ru-RU" i="1" dirty="0"/>
              <a:t> </a:t>
            </a:r>
            <a:r>
              <a:rPr lang="ru-RU" i="1" dirty="0" err="1"/>
              <a:t>нових</a:t>
            </a:r>
            <a:r>
              <a:rPr lang="ru-RU" i="1" dirty="0"/>
              <a:t> </a:t>
            </a:r>
            <a:r>
              <a:rPr lang="ru-RU" i="1" dirty="0" err="1"/>
              <a:t>загроз</a:t>
            </a:r>
            <a:r>
              <a:rPr lang="ru-RU" i="1" dirty="0"/>
              <a:t>.</a:t>
            </a:r>
          </a:p>
          <a:p>
            <a:pPr>
              <a:buNone/>
            </a:pPr>
            <a:r>
              <a:rPr lang="ru-RU" i="1" dirty="0"/>
              <a:t>Таким чином, </a:t>
            </a:r>
            <a:r>
              <a:rPr lang="ru-RU" i="1" dirty="0" err="1"/>
              <a:t>майбутнє</a:t>
            </a:r>
            <a:r>
              <a:rPr lang="ru-RU" i="1" dirty="0"/>
              <a:t> штучного </a:t>
            </a:r>
            <a:r>
              <a:rPr lang="ru-RU" i="1" dirty="0" err="1"/>
              <a:t>інтелекту</a:t>
            </a:r>
            <a:r>
              <a:rPr lang="ru-RU" i="1" dirty="0"/>
              <a:t> у 2026 </a:t>
            </a:r>
            <a:r>
              <a:rPr lang="ru-RU" i="1" dirty="0" err="1"/>
              <a:t>році</a:t>
            </a:r>
            <a:r>
              <a:rPr lang="ru-RU" i="1" dirty="0"/>
              <a:t> — </a:t>
            </a:r>
            <a:r>
              <a:rPr lang="ru-RU" i="1" dirty="0" err="1"/>
              <a:t>це</a:t>
            </a:r>
            <a:r>
              <a:rPr lang="ru-RU" i="1" dirty="0"/>
              <a:t> не </a:t>
            </a:r>
            <a:r>
              <a:rPr lang="ru-RU" i="1" dirty="0" err="1"/>
              <a:t>лише</a:t>
            </a:r>
            <a:r>
              <a:rPr lang="ru-RU" i="1" dirty="0"/>
              <a:t> про </a:t>
            </a:r>
            <a:r>
              <a:rPr lang="ru-RU" i="1" dirty="0" err="1"/>
              <a:t>технології</a:t>
            </a:r>
            <a:r>
              <a:rPr lang="ru-RU" i="1" dirty="0"/>
              <a:t>, а й про </a:t>
            </a:r>
            <a:r>
              <a:rPr lang="ru-RU" i="1" dirty="0" err="1"/>
              <a:t>вибір</a:t>
            </a:r>
            <a:r>
              <a:rPr lang="ru-RU" i="1" dirty="0"/>
              <a:t> </a:t>
            </a:r>
            <a:r>
              <a:rPr lang="ru-RU" i="1" dirty="0" err="1"/>
              <a:t>людства</a:t>
            </a:r>
            <a:r>
              <a:rPr lang="ru-RU" i="1" dirty="0"/>
              <a:t>: як правильно </a:t>
            </a:r>
            <a:r>
              <a:rPr lang="ru-RU" i="1" dirty="0" err="1"/>
              <a:t>використати</a:t>
            </a:r>
            <a:r>
              <a:rPr lang="ru-RU" i="1" dirty="0"/>
              <a:t> </a:t>
            </a:r>
            <a:r>
              <a:rPr lang="ru-RU" i="1" dirty="0" err="1"/>
              <a:t>цю</a:t>
            </a:r>
            <a:r>
              <a:rPr lang="ru-RU" i="1" dirty="0"/>
              <a:t> </a:t>
            </a:r>
            <a:r>
              <a:rPr lang="ru-RU" i="1" dirty="0" err="1"/>
              <a:t>потужну</a:t>
            </a:r>
            <a:r>
              <a:rPr lang="ru-RU" i="1" dirty="0"/>
              <a:t> силу для блага </a:t>
            </a:r>
            <a:r>
              <a:rPr lang="ru-RU" i="1" dirty="0" err="1"/>
              <a:t>суспільства</a:t>
            </a:r>
            <a:r>
              <a:rPr lang="ru-RU" i="1" dirty="0"/>
              <a:t> та </a:t>
            </a:r>
            <a:r>
              <a:rPr lang="ru-RU" i="1" dirty="0" err="1"/>
              <a:t>майбутніх</a:t>
            </a:r>
            <a:r>
              <a:rPr lang="ru-RU" i="1" dirty="0"/>
              <a:t> </a:t>
            </a:r>
            <a:r>
              <a:rPr lang="ru-RU" i="1" dirty="0" err="1"/>
              <a:t>поколінь</a:t>
            </a:r>
            <a:r>
              <a:rPr lang="ru-RU" i="1" dirty="0"/>
              <a:t>.</a:t>
            </a:r>
          </a:p>
        </p:txBody>
      </p:sp>
      <p:pic>
        <p:nvPicPr>
          <p:cNvPr id="6" name="Рисунок 5">
            <a:extLst>
              <a:ext uri="{FF2B5EF4-FFF2-40B4-BE49-F238E27FC236}">
                <a16:creationId xmlns:a16="http://schemas.microsoft.com/office/drawing/2014/main" id="{3EA54790-850C-8331-B074-4FB4B50A00B7}"/>
              </a:ext>
            </a:extLst>
          </p:cNvPr>
          <p:cNvPicPr>
            <a:picLocks noChangeAspect="1"/>
          </p:cNvPicPr>
          <p:nvPr/>
        </p:nvPicPr>
        <p:blipFill>
          <a:blip r:embed="rId2"/>
          <a:stretch>
            <a:fillRect/>
          </a:stretch>
        </p:blipFill>
        <p:spPr>
          <a:xfrm>
            <a:off x="1495992" y="1580050"/>
            <a:ext cx="2976424" cy="4801314"/>
          </a:xfrm>
          <a:prstGeom prst="rect">
            <a:avLst/>
          </a:prstGeom>
        </p:spPr>
      </p:pic>
    </p:spTree>
    <p:extLst>
      <p:ext uri="{BB962C8B-B14F-4D97-AF65-F5344CB8AC3E}">
        <p14:creationId xmlns:p14="http://schemas.microsoft.com/office/powerpoint/2010/main" val="321360880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8177CF-45A6-3BB1-D772-579F3172D8B8}"/>
              </a:ext>
            </a:extLst>
          </p:cNvPr>
          <p:cNvSpPr>
            <a:spLocks noGrp="1"/>
          </p:cNvSpPr>
          <p:nvPr>
            <p:ph type="title"/>
          </p:nvPr>
        </p:nvSpPr>
        <p:spPr>
          <a:xfrm>
            <a:off x="919119" y="2566219"/>
            <a:ext cx="10353762" cy="970450"/>
          </a:xfrm>
        </p:spPr>
        <p:txBody>
          <a:bodyPr>
            <a:noAutofit/>
          </a:bodyPr>
          <a:lstStyle/>
          <a:p>
            <a:r>
              <a:rPr lang="uk-UA" sz="7200" b="1" dirty="0">
                <a:solidFill>
                  <a:srgbClr val="666699"/>
                </a:solidFill>
              </a:rPr>
              <a:t>ДЯКУЮ ЗА УВАГУ!</a:t>
            </a:r>
          </a:p>
        </p:txBody>
      </p:sp>
    </p:spTree>
    <p:extLst>
      <p:ext uri="{BB962C8B-B14F-4D97-AF65-F5344CB8AC3E}">
        <p14:creationId xmlns:p14="http://schemas.microsoft.com/office/powerpoint/2010/main" val="31444770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Сланець">
  <a:themeElements>
    <a:clrScheme name="Сланець">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Сланець">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ланець">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Тема Office">
  <a:themeElements>
    <a:clrScheme name="Офіс">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Офіс">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Офіс">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TM04033929[[fn=Сланець]]</Template>
  <TotalTime>74</TotalTime>
  <Words>495</Words>
  <Application>Microsoft Office PowerPoint</Application>
  <PresentationFormat>Широкий екран</PresentationFormat>
  <Paragraphs>21</Paragraphs>
  <Slides>9</Slides>
  <Notes>1</Notes>
  <HiddenSlides>0</HiddenSlides>
  <MMClips>0</MMClips>
  <ScaleCrop>false</ScaleCrop>
  <HeadingPairs>
    <vt:vector size="6" baseType="variant">
      <vt:variant>
        <vt:lpstr>Використані шрифти</vt:lpstr>
      </vt:variant>
      <vt:variant>
        <vt:i4>4</vt:i4>
      </vt:variant>
      <vt:variant>
        <vt:lpstr>Тема</vt:lpstr>
      </vt:variant>
      <vt:variant>
        <vt:i4>1</vt:i4>
      </vt:variant>
      <vt:variant>
        <vt:lpstr>Заголовки слайдів</vt:lpstr>
      </vt:variant>
      <vt:variant>
        <vt:i4>9</vt:i4>
      </vt:variant>
    </vt:vector>
  </HeadingPairs>
  <TitlesOfParts>
    <vt:vector size="14" baseType="lpstr">
      <vt:lpstr>Arial</vt:lpstr>
      <vt:lpstr>Calibri</vt:lpstr>
      <vt:lpstr>Calisto MT</vt:lpstr>
      <vt:lpstr>Wingdings 2</vt:lpstr>
      <vt:lpstr>Сланець</vt:lpstr>
      <vt:lpstr>Як я бачу штучний інтелект у 2026 році</vt:lpstr>
      <vt:lpstr>Вступ</vt:lpstr>
      <vt:lpstr>Розвиток штучного інтелекту загалом</vt:lpstr>
      <vt:lpstr>ШІ у програмуванні та створенні медіаконтенту </vt:lpstr>
      <vt:lpstr>ШІ та військова справа</vt:lpstr>
      <vt:lpstr>ШІ у будівництві</vt:lpstr>
      <vt:lpstr>Вплив на суспільство</vt:lpstr>
      <vt:lpstr>Висновок</vt:lpstr>
      <vt:lpstr>ДЯКУЮ ЗА УВАГУ!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Ксенія Листвина</dc:creator>
  <cp:lastModifiedBy>Ксенія Листвина</cp:lastModifiedBy>
  <cp:revision>1</cp:revision>
  <dcterms:created xsi:type="dcterms:W3CDTF">2026-01-21T20:35:11Z</dcterms:created>
  <dcterms:modified xsi:type="dcterms:W3CDTF">2026-01-21T21:49:32Z</dcterms:modified>
</cp:coreProperties>
</file>